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4660"/>
  </p:normalViewPr>
  <p:slideViewPr>
    <p:cSldViewPr snapToGrid="0">
      <p:cViewPr>
        <p:scale>
          <a:sx n="125" d="100"/>
          <a:sy n="125" d="100"/>
        </p:scale>
        <p:origin x="318" y="-50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FD6E6-41F8-4BA7-B16B-06BA24C6AE00}" type="datetimeFigureOut">
              <a:rPr kumimoji="1" lang="ja-JP" altLang="en-US" smtClean="0"/>
              <a:t>2026/8/21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D0E75-33C9-46F3-A9A8-1F60AF6F0E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1761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FD6E6-41F8-4BA7-B16B-06BA24C6AE00}" type="datetimeFigureOut">
              <a:rPr kumimoji="1" lang="ja-JP" altLang="en-US" smtClean="0"/>
              <a:t>2026/8/21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D0E75-33C9-46F3-A9A8-1F60AF6F0E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175156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FD6E6-41F8-4BA7-B16B-06BA24C6AE00}" type="datetimeFigureOut">
              <a:rPr kumimoji="1" lang="ja-JP" altLang="en-US" smtClean="0"/>
              <a:t>2026/8/21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D0E75-33C9-46F3-A9A8-1F60AF6F0E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82783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FD6E6-41F8-4BA7-B16B-06BA24C6AE00}" type="datetimeFigureOut">
              <a:rPr kumimoji="1" lang="ja-JP" altLang="en-US" smtClean="0"/>
              <a:t>2026/8/21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D0E75-33C9-46F3-A9A8-1F60AF6F0E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439451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FD6E6-41F8-4BA7-B16B-06BA24C6AE00}" type="datetimeFigureOut">
              <a:rPr kumimoji="1" lang="ja-JP" altLang="en-US" smtClean="0"/>
              <a:t>2026/8/21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D0E75-33C9-46F3-A9A8-1F60AF6F0E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067511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FD6E6-41F8-4BA7-B16B-06BA24C6AE00}" type="datetimeFigureOut">
              <a:rPr kumimoji="1" lang="ja-JP" altLang="en-US" smtClean="0"/>
              <a:t>2026/8/21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D0E75-33C9-46F3-A9A8-1F60AF6F0E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87267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FD6E6-41F8-4BA7-B16B-06BA24C6AE00}" type="datetimeFigureOut">
              <a:rPr kumimoji="1" lang="ja-JP" altLang="en-US" smtClean="0"/>
              <a:t>2026/8/21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D0E75-33C9-46F3-A9A8-1F60AF6F0E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3300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FD6E6-41F8-4BA7-B16B-06BA24C6AE00}" type="datetimeFigureOut">
              <a:rPr kumimoji="1" lang="ja-JP" altLang="en-US" smtClean="0"/>
              <a:t>2026/8/21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D0E75-33C9-46F3-A9A8-1F60AF6F0E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4601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FD6E6-41F8-4BA7-B16B-06BA24C6AE00}" type="datetimeFigureOut">
              <a:rPr kumimoji="1" lang="ja-JP" altLang="en-US" smtClean="0"/>
              <a:t>2026/8/21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D0E75-33C9-46F3-A9A8-1F60AF6F0E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074627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FD6E6-41F8-4BA7-B16B-06BA24C6AE00}" type="datetimeFigureOut">
              <a:rPr kumimoji="1" lang="ja-JP" altLang="en-US" smtClean="0"/>
              <a:t>2026/8/21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D0E75-33C9-46F3-A9A8-1F60AF6F0E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94546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FD6E6-41F8-4BA7-B16B-06BA24C6AE00}" type="datetimeFigureOut">
              <a:rPr kumimoji="1" lang="ja-JP" altLang="en-US" smtClean="0"/>
              <a:t>2026/8/21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D0E75-33C9-46F3-A9A8-1F60AF6F0E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2509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AFD6E6-41F8-4BA7-B16B-06BA24C6AE00}" type="datetimeFigureOut">
              <a:rPr kumimoji="1" lang="ja-JP" altLang="en-US" smtClean="0"/>
              <a:t>2026/8/21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1D0E75-33C9-46F3-A9A8-1F60AF6F0E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5323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kumimoji="1"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kumimoji="1"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四角形: 角を丸くする 15">
            <a:extLst>
              <a:ext uri="{FF2B5EF4-FFF2-40B4-BE49-F238E27FC236}">
                <a16:creationId xmlns:a16="http://schemas.microsoft.com/office/drawing/2014/main" id="{010A005E-448F-87D5-7DC6-006D90D892BC}"/>
              </a:ext>
            </a:extLst>
          </p:cNvPr>
          <p:cNvSpPr/>
          <p:nvPr/>
        </p:nvSpPr>
        <p:spPr>
          <a:xfrm>
            <a:off x="592785" y="8083200"/>
            <a:ext cx="6414211" cy="2034363"/>
          </a:xfrm>
          <a:prstGeom prst="roundRect">
            <a:avLst>
              <a:gd name="adj" fmla="val 1213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bg1"/>
              </a:solidFill>
            </a:endParaRPr>
          </a:p>
        </p:txBody>
      </p:sp>
      <p:sp>
        <p:nvSpPr>
          <p:cNvPr id="15" name="四角形: 角を丸くする 14">
            <a:extLst>
              <a:ext uri="{FF2B5EF4-FFF2-40B4-BE49-F238E27FC236}">
                <a16:creationId xmlns:a16="http://schemas.microsoft.com/office/drawing/2014/main" id="{F4228D2C-ECA3-ACB7-FF13-2FB0CADB7842}"/>
              </a:ext>
            </a:extLst>
          </p:cNvPr>
          <p:cNvSpPr/>
          <p:nvPr/>
        </p:nvSpPr>
        <p:spPr>
          <a:xfrm>
            <a:off x="592785" y="5951726"/>
            <a:ext cx="6414211" cy="2034363"/>
          </a:xfrm>
          <a:prstGeom prst="roundRect">
            <a:avLst>
              <a:gd name="adj" fmla="val 1213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bg1"/>
              </a:solidFill>
            </a:endParaRPr>
          </a:p>
        </p:txBody>
      </p:sp>
      <p:pic>
        <p:nvPicPr>
          <p:cNvPr id="3" name="図 2" descr="スーツを着た男性と文字&#10;&#10;AI 生成コンテンツは誤りを含む可能性があります。">
            <a:extLst>
              <a:ext uri="{FF2B5EF4-FFF2-40B4-BE49-F238E27FC236}">
                <a16:creationId xmlns:a16="http://schemas.microsoft.com/office/drawing/2014/main" id="{3A92A656-7CE0-1F9D-2CC9-6E0BF8F167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0055" y="8253977"/>
            <a:ext cx="1689658" cy="112528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図 4" descr="女性の顔と文字&#10;&#10;AI 生成コンテンツは誤りを含む可能性があります。">
            <a:extLst>
              <a:ext uri="{FF2B5EF4-FFF2-40B4-BE49-F238E27FC236}">
                <a16:creationId xmlns:a16="http://schemas.microsoft.com/office/drawing/2014/main" id="{E913F1B7-3198-7FFD-73EB-BD7F255126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7272" y="6054411"/>
            <a:ext cx="1689656" cy="116955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図 5" descr="グラフィカル ユーザー インターフェイス, テキスト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AD5B569D-2248-D066-359F-E7794D0590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295" y="6048837"/>
            <a:ext cx="1338878" cy="1821752"/>
          </a:xfrm>
          <a:prstGeom prst="rect">
            <a:avLst/>
          </a:prstGeom>
        </p:spPr>
      </p:pic>
      <p:pic>
        <p:nvPicPr>
          <p:cNvPr id="7" name="図 6" descr="テキスト&#10;&#10;AI 生成コンテンツは誤りを含む可能性があります。">
            <a:extLst>
              <a:ext uri="{FF2B5EF4-FFF2-40B4-BE49-F238E27FC236}">
                <a16:creationId xmlns:a16="http://schemas.microsoft.com/office/drawing/2014/main" id="{AC93E8C6-FE22-4271-110B-7AA34837C3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185" y="8205869"/>
            <a:ext cx="1314827" cy="1789027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D269EF5F-6C59-F4ED-6991-41AD1C7F9205}"/>
              </a:ext>
            </a:extLst>
          </p:cNvPr>
          <p:cNvSpPr txBox="1"/>
          <p:nvPr/>
        </p:nvSpPr>
        <p:spPr>
          <a:xfrm>
            <a:off x="638595" y="2625199"/>
            <a:ext cx="6368402" cy="3231654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「英文解釈の技術」　５つのメリット</a:t>
            </a:r>
            <a:endParaRPr kumimoji="1" lang="en-US" altLang="ja-JP" dirty="0"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endParaRPr kumimoji="1" lang="en-US" altLang="ja-JP" sz="1200" dirty="0"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r>
              <a:rPr kumimoji="1" lang="en-US" altLang="ja-JP" sz="140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	</a:t>
            </a:r>
            <a:r>
              <a:rPr kumimoji="1" lang="ja-JP" altLang="en-US" sz="1400" dirty="0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① 長文を速く正確に読める</a:t>
            </a:r>
          </a:p>
          <a:p>
            <a:r>
              <a:rPr kumimoji="1" lang="ja-JP" altLang="en-US" sz="1200" dirty="0">
                <a:latin typeface="+mn-ea"/>
              </a:rPr>
              <a:t>　　</a:t>
            </a:r>
            <a:r>
              <a:rPr kumimoji="1" lang="en-US" altLang="ja-JP" sz="1200" dirty="0">
                <a:latin typeface="+mn-ea"/>
              </a:rPr>
              <a:t>	</a:t>
            </a:r>
            <a:r>
              <a:rPr kumimoji="1" lang="ja-JP" altLang="en-US" sz="1200" dirty="0">
                <a:latin typeface="+mn-ea"/>
              </a:rPr>
              <a:t>　文構造が見えることで、迷わず読めるようになります</a:t>
            </a:r>
            <a:r>
              <a:rPr kumimoji="1" lang="ja-JP" altLang="en-US" sz="120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。</a:t>
            </a:r>
          </a:p>
          <a:p>
            <a:endParaRPr kumimoji="1" lang="ja-JP" altLang="en-US" sz="900" dirty="0"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r>
              <a:rPr kumimoji="1" lang="en-US" altLang="ja-JP" sz="140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	</a:t>
            </a:r>
            <a:r>
              <a:rPr kumimoji="1" lang="ja-JP" altLang="en-US" sz="1400" dirty="0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② 誤読が減る</a:t>
            </a:r>
          </a:p>
          <a:p>
            <a:r>
              <a:rPr kumimoji="1" lang="ja-JP" altLang="en-US" sz="1200" dirty="0">
                <a:latin typeface="+mn-ea"/>
              </a:rPr>
              <a:t>　　</a:t>
            </a:r>
            <a:r>
              <a:rPr kumimoji="1" lang="en-US" altLang="ja-JP" sz="1200" dirty="0">
                <a:latin typeface="+mn-ea"/>
              </a:rPr>
              <a:t>	</a:t>
            </a:r>
            <a:r>
              <a:rPr kumimoji="1" lang="ja-JP" altLang="en-US" sz="1200" dirty="0">
                <a:latin typeface="+mn-ea"/>
              </a:rPr>
              <a:t>　関係詞や倒置なども根拠を持って理解できます。</a:t>
            </a:r>
          </a:p>
          <a:p>
            <a:endParaRPr kumimoji="1" lang="ja-JP" altLang="en-US" sz="900" dirty="0"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r>
              <a:rPr kumimoji="1" lang="en-US" altLang="ja-JP" sz="140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	</a:t>
            </a:r>
            <a:r>
              <a:rPr kumimoji="1" lang="ja-JP" altLang="en-US" sz="1400" dirty="0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③ 文法が得点力になる</a:t>
            </a:r>
          </a:p>
          <a:p>
            <a:r>
              <a:rPr kumimoji="1" lang="ja-JP" altLang="en-US" sz="1200" dirty="0">
                <a:latin typeface="+mn-ea"/>
              </a:rPr>
              <a:t>　　</a:t>
            </a:r>
            <a:r>
              <a:rPr kumimoji="1" lang="en-US" altLang="ja-JP" sz="1200" dirty="0">
                <a:latin typeface="+mn-ea"/>
              </a:rPr>
              <a:t>	</a:t>
            </a:r>
            <a:r>
              <a:rPr kumimoji="1" lang="ja-JP" altLang="en-US" sz="1200" dirty="0">
                <a:latin typeface="+mn-ea"/>
              </a:rPr>
              <a:t>　知識が実際の長文読解で使えるようになります。</a:t>
            </a:r>
          </a:p>
          <a:p>
            <a:endParaRPr kumimoji="1" lang="ja-JP" altLang="en-US" sz="900" dirty="0"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r>
              <a:rPr kumimoji="1" lang="en-US" altLang="ja-JP" sz="140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	</a:t>
            </a:r>
            <a:r>
              <a:rPr kumimoji="1" lang="ja-JP" altLang="en-US" sz="1400" dirty="0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④ 和訳・要約に強くなる</a:t>
            </a:r>
          </a:p>
          <a:p>
            <a:r>
              <a:rPr kumimoji="1" lang="ja-JP" altLang="en-US" sz="1200" dirty="0">
                <a:latin typeface="+mn-ea"/>
              </a:rPr>
              <a:t>　　</a:t>
            </a:r>
            <a:r>
              <a:rPr kumimoji="1" lang="en-US" altLang="ja-JP" sz="1200" dirty="0">
                <a:latin typeface="+mn-ea"/>
              </a:rPr>
              <a:t>	</a:t>
            </a:r>
            <a:r>
              <a:rPr kumimoji="1" lang="ja-JP" altLang="en-US" sz="1200" dirty="0">
                <a:latin typeface="+mn-ea"/>
              </a:rPr>
              <a:t>　国公立二次や記述問題にも対応できます。</a:t>
            </a:r>
          </a:p>
          <a:p>
            <a:endParaRPr kumimoji="1" lang="ja-JP" altLang="en-US" sz="900" dirty="0"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r>
              <a:rPr kumimoji="1" lang="en-US" altLang="ja-JP" sz="140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	</a:t>
            </a:r>
            <a:r>
              <a:rPr kumimoji="1" lang="ja-JP" altLang="en-US" sz="1400" dirty="0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⑤ 初見問題に対応できる</a:t>
            </a:r>
          </a:p>
          <a:p>
            <a:r>
              <a:rPr kumimoji="1" lang="ja-JP" altLang="en-US" sz="1200" dirty="0">
                <a:latin typeface="+mn-ea"/>
              </a:rPr>
              <a:t>　　</a:t>
            </a:r>
            <a:r>
              <a:rPr kumimoji="1" lang="en-US" altLang="ja-JP" sz="1200" dirty="0">
                <a:latin typeface="+mn-ea"/>
              </a:rPr>
              <a:t>	</a:t>
            </a:r>
            <a:r>
              <a:rPr kumimoji="1" lang="ja-JP" altLang="en-US" sz="1200" dirty="0">
                <a:latin typeface="+mn-ea"/>
              </a:rPr>
              <a:t>　「知らない英文」でも構造から読み解ける力が身につきます。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1978FC9B-CE0C-A56E-62AB-38036E28EF96}"/>
              </a:ext>
            </a:extLst>
          </p:cNvPr>
          <p:cNvSpPr txBox="1"/>
          <p:nvPr/>
        </p:nvSpPr>
        <p:spPr>
          <a:xfrm>
            <a:off x="4957226" y="7207218"/>
            <a:ext cx="1216843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講師：竹内　健</a:t>
            </a:r>
            <a:endParaRPr kumimoji="1" lang="en-US" altLang="ja-JP" sz="12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endParaRPr kumimoji="1" lang="en-US" altLang="ja-JP" sz="8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r>
              <a:rPr kumimoji="1" lang="ja-JP" altLang="en-US" sz="105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　　　授業映像は</a:t>
            </a:r>
            <a:endParaRPr kumimoji="1" lang="en-US" altLang="ja-JP" sz="105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r>
              <a:rPr kumimoji="1" lang="ja-JP" altLang="en-US" sz="105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　　　こちらから➡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56F7D0EF-6092-8B29-45D2-2E8FF62AA831}"/>
              </a:ext>
            </a:extLst>
          </p:cNvPr>
          <p:cNvSpPr txBox="1"/>
          <p:nvPr/>
        </p:nvSpPr>
        <p:spPr>
          <a:xfrm>
            <a:off x="2112668" y="6048837"/>
            <a:ext cx="279576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dirty="0">
                <a:solidFill>
                  <a:srgbClr val="FFFF00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★入門</a:t>
            </a:r>
            <a:r>
              <a:rPr kumimoji="1" lang="ja-JP" altLang="en-US" sz="16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　英文解釈の技術 </a:t>
            </a:r>
            <a:r>
              <a:rPr kumimoji="1" lang="en-US" altLang="ja-JP" sz="2000" b="1" u="sng" dirty="0">
                <a:solidFill>
                  <a:srgbClr val="FFFF00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70</a:t>
            </a:r>
          </a:p>
          <a:p>
            <a:r>
              <a:rPr kumimoji="1" lang="ja-JP" altLang="en-US" sz="16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　　</a:t>
            </a:r>
            <a:r>
              <a:rPr kumimoji="1" lang="en-US" altLang="ja-JP" sz="16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30</a:t>
            </a:r>
            <a:r>
              <a:rPr kumimoji="1" lang="ja-JP" altLang="en-US" sz="16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分✕</a:t>
            </a:r>
            <a:r>
              <a:rPr kumimoji="1" lang="en-US" altLang="ja-JP" sz="16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70</a:t>
            </a:r>
            <a:r>
              <a:rPr kumimoji="1" lang="ja-JP" altLang="en-US" sz="16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回</a:t>
            </a:r>
          </a:p>
          <a:p>
            <a:r>
              <a:rPr kumimoji="1" lang="ja-JP" altLang="en-US" sz="16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英文読解の重要なエッセンスをマスター</a:t>
            </a:r>
          </a:p>
          <a:p>
            <a:r>
              <a:rPr kumimoji="1" lang="ja-JP" altLang="en-US" sz="16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高１秋～高２におすすめ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752E34DD-847E-EEB2-909F-D2245FAAFDA0}"/>
              </a:ext>
            </a:extLst>
          </p:cNvPr>
          <p:cNvSpPr txBox="1"/>
          <p:nvPr/>
        </p:nvSpPr>
        <p:spPr>
          <a:xfrm>
            <a:off x="2133275" y="8205869"/>
            <a:ext cx="2893997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dirty="0">
                <a:solidFill>
                  <a:schemeClr val="accent2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★基礎　</a:t>
            </a:r>
            <a:r>
              <a:rPr kumimoji="1" lang="ja-JP" altLang="en-US" sz="16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英文解釈の技術 </a:t>
            </a:r>
            <a:r>
              <a:rPr kumimoji="1" lang="en-US" altLang="ja-JP" sz="2000" b="1" u="sng" dirty="0">
                <a:solidFill>
                  <a:schemeClr val="accent2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100</a:t>
            </a:r>
          </a:p>
          <a:p>
            <a:r>
              <a:rPr kumimoji="1" lang="ja-JP" altLang="en-US" sz="16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　　</a:t>
            </a:r>
            <a:r>
              <a:rPr kumimoji="1" lang="en-US" altLang="ja-JP" sz="16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30</a:t>
            </a:r>
            <a:r>
              <a:rPr kumimoji="1" lang="ja-JP" altLang="en-US" sz="16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分✕</a:t>
            </a:r>
            <a:r>
              <a:rPr kumimoji="1" lang="en-US" altLang="ja-JP" sz="16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100</a:t>
            </a:r>
            <a:r>
              <a:rPr kumimoji="1" lang="ja-JP" altLang="en-US" sz="16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回</a:t>
            </a:r>
          </a:p>
          <a:p>
            <a:r>
              <a:rPr kumimoji="1" lang="ja-JP" altLang="en-US" sz="16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入試レベルの英文読解</a:t>
            </a:r>
            <a:endParaRPr kumimoji="1" lang="en-US" altLang="ja-JP" sz="16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r>
              <a:rPr kumimoji="1" lang="ja-JP" altLang="en-US" sz="16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テクニックをマスター</a:t>
            </a:r>
          </a:p>
          <a:p>
            <a:r>
              <a:rPr kumimoji="1" lang="ja-JP" altLang="en-US" sz="16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国公立大２次の和文英訳にも</a:t>
            </a:r>
            <a:endParaRPr kumimoji="1" lang="en-US" altLang="ja-JP" sz="16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r>
              <a:rPr kumimoji="1" lang="ja-JP" altLang="en-US" sz="16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効果的</a:t>
            </a:r>
          </a:p>
          <a:p>
            <a:r>
              <a:rPr kumimoji="1" lang="ja-JP" altLang="en-US" sz="16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高２秋～高３におすすめ</a:t>
            </a:r>
          </a:p>
        </p:txBody>
      </p:sp>
      <p:sp>
        <p:nvSpPr>
          <p:cNvPr id="17" name="四角形: 角を丸くする 16">
            <a:extLst>
              <a:ext uri="{FF2B5EF4-FFF2-40B4-BE49-F238E27FC236}">
                <a16:creationId xmlns:a16="http://schemas.microsoft.com/office/drawing/2014/main" id="{8B53ED9B-DA0C-4A9C-9729-957EF018E2F5}"/>
              </a:ext>
            </a:extLst>
          </p:cNvPr>
          <p:cNvSpPr/>
          <p:nvPr/>
        </p:nvSpPr>
        <p:spPr>
          <a:xfrm>
            <a:off x="538717" y="209784"/>
            <a:ext cx="6514090" cy="91235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0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単語や文法は覚えたのに、長文になると読めない。その原因は「英文の構造」が見えていないことかもしれません。</a:t>
            </a:r>
            <a:endParaRPr kumimoji="1" lang="en-US" altLang="ja-JP" sz="10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pPr algn="ctr"/>
            <a:endParaRPr kumimoji="1" lang="ja-JP" altLang="en-US" sz="9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pPr algn="ctr"/>
            <a:r>
              <a:rPr kumimoji="1" lang="ja-JP" altLang="en-US" sz="28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「英文解釈の技術」で差をつける！</a:t>
            </a:r>
          </a:p>
        </p:txBody>
      </p:sp>
      <p:pic>
        <p:nvPicPr>
          <p:cNvPr id="4" name="図 3" descr="QR コード&#10;&#10;AI 生成コンテンツは誤りを含む可能性があります。">
            <a:extLst>
              <a:ext uri="{FF2B5EF4-FFF2-40B4-BE49-F238E27FC236}">
                <a16:creationId xmlns:a16="http://schemas.microsoft.com/office/drawing/2014/main" id="{9F204033-CDC4-CC57-9B7E-307B7C3F3C3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5281" y="7296048"/>
            <a:ext cx="596417" cy="596417"/>
          </a:xfrm>
          <a:prstGeom prst="rect">
            <a:avLst/>
          </a:prstGeom>
        </p:spPr>
      </p:pic>
      <p:pic>
        <p:nvPicPr>
          <p:cNvPr id="18" name="図 17" descr="QR コード&#10;&#10;AI 生成コンテンツは誤りを含む可能性があります。">
            <a:extLst>
              <a:ext uri="{FF2B5EF4-FFF2-40B4-BE49-F238E27FC236}">
                <a16:creationId xmlns:a16="http://schemas.microsoft.com/office/drawing/2014/main" id="{CAA3CB71-6387-C764-849E-7A42A03E1A8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8526" y="9430367"/>
            <a:ext cx="596417" cy="596417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987FD820-8E13-BF9E-2684-B16048D08952}"/>
              </a:ext>
            </a:extLst>
          </p:cNvPr>
          <p:cNvSpPr txBox="1"/>
          <p:nvPr/>
        </p:nvSpPr>
        <p:spPr>
          <a:xfrm>
            <a:off x="592786" y="1194220"/>
            <a:ext cx="6460021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「英文解釈の技術」　こんな人におすすめ！</a:t>
            </a:r>
            <a:endParaRPr kumimoji="1" lang="en-US" altLang="ja-JP" sz="16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endParaRPr kumimoji="1" lang="en-US" altLang="ja-JP" sz="8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r>
              <a:rPr kumimoji="1" lang="ja-JP" altLang="en-US" sz="14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✓ 長文になると急に読めなくなる　　✓ 英語の偏差値が</a:t>
            </a:r>
            <a:r>
              <a:rPr kumimoji="1" lang="en-US" altLang="ja-JP" sz="14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50</a:t>
            </a:r>
            <a:r>
              <a:rPr kumimoji="1" lang="ja-JP" altLang="en-US" sz="14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前後で伸び悩んでいる</a:t>
            </a:r>
            <a:endParaRPr kumimoji="1" lang="en-US" altLang="ja-JP" sz="14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endParaRPr kumimoji="1" lang="en-US" altLang="ja-JP" sz="8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r>
              <a:rPr kumimoji="1" lang="ja-JP" altLang="en-US" sz="14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✓ 模試で時間が足りない</a:t>
            </a:r>
            <a:r>
              <a:rPr kumimoji="1" lang="en-US" altLang="ja-JP" sz="14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		</a:t>
            </a:r>
            <a:r>
              <a:rPr kumimoji="1" lang="ja-JP" altLang="en-US" sz="14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✓ 国公立二次や難関私大を目指している</a:t>
            </a:r>
            <a:endParaRPr kumimoji="1" lang="en-US" altLang="ja-JP" sz="14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endParaRPr kumimoji="1" lang="en-US" altLang="ja-JP" sz="8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r>
              <a:rPr kumimoji="1" lang="ja-JP" altLang="en-US" sz="14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✓ 英語を得点源にしたい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6ABD04EB-F1DE-E489-6740-D13C0968F9B5}"/>
              </a:ext>
            </a:extLst>
          </p:cNvPr>
          <p:cNvSpPr txBox="1"/>
          <p:nvPr/>
        </p:nvSpPr>
        <p:spPr>
          <a:xfrm>
            <a:off x="4987015" y="9355025"/>
            <a:ext cx="1216843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講師：丸山大地</a:t>
            </a:r>
            <a:endParaRPr kumimoji="1" lang="en-US" altLang="ja-JP" sz="12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endParaRPr kumimoji="1" lang="en-US" altLang="ja-JP" sz="8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r>
              <a:rPr kumimoji="1" lang="ja-JP" altLang="en-US" sz="105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　　　授業映像は</a:t>
            </a:r>
            <a:endParaRPr kumimoji="1" lang="en-US" altLang="ja-JP" sz="105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r>
              <a:rPr kumimoji="1" lang="ja-JP" altLang="en-US" sz="105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　　　こちらから➡</a:t>
            </a: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966A67B1-0B4E-F3DA-2119-7752E54B002B}"/>
              </a:ext>
            </a:extLst>
          </p:cNvPr>
          <p:cNvSpPr/>
          <p:nvPr/>
        </p:nvSpPr>
        <p:spPr>
          <a:xfrm>
            <a:off x="0" y="10240231"/>
            <a:ext cx="7559675" cy="45158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kumimoji="1" lang="ja-JP" altLang="en-US" dirty="0">
                <a:solidFill>
                  <a:srgbClr val="002060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受講のお申込みは担当の先生まで</a:t>
            </a:r>
          </a:p>
        </p:txBody>
      </p:sp>
    </p:spTree>
    <p:extLst>
      <p:ext uri="{BB962C8B-B14F-4D97-AF65-F5344CB8AC3E}">
        <p14:creationId xmlns:p14="http://schemas.microsoft.com/office/powerpoint/2010/main" val="19609915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5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図 36" descr="QR コード&#10;&#10;AI 生成コンテンツは誤りを含む可能性があります。">
            <a:extLst>
              <a:ext uri="{FF2B5EF4-FFF2-40B4-BE49-F238E27FC236}">
                <a16:creationId xmlns:a16="http://schemas.microsoft.com/office/drawing/2014/main" id="{F2DFEE1A-FE41-2851-0774-F58D6DB06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1371" y="8291451"/>
            <a:ext cx="916575" cy="916575"/>
          </a:xfrm>
          <a:prstGeom prst="rect">
            <a:avLst/>
          </a:prstGeom>
        </p:spPr>
      </p:pic>
      <p:pic>
        <p:nvPicPr>
          <p:cNvPr id="31" name="図 30" descr="女性の顔と文字&#10;&#10;AI 生成コンテンツは誤りを含む可能性があります。">
            <a:extLst>
              <a:ext uri="{FF2B5EF4-FFF2-40B4-BE49-F238E27FC236}">
                <a16:creationId xmlns:a16="http://schemas.microsoft.com/office/drawing/2014/main" id="{FACB838C-BF76-5971-825F-0B63A571BD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22"/>
          <a:stretch>
            <a:fillRect/>
          </a:stretch>
        </p:blipFill>
        <p:spPr>
          <a:xfrm>
            <a:off x="5357946" y="5118404"/>
            <a:ext cx="1737300" cy="15581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" name="図 28" descr="スーツを着た男性と文字&#10;&#10;AI 生成コンテンツは誤りを含む可能性があります。">
            <a:extLst>
              <a:ext uri="{FF2B5EF4-FFF2-40B4-BE49-F238E27FC236}">
                <a16:creationId xmlns:a16="http://schemas.microsoft.com/office/drawing/2014/main" id="{60FBC1FB-F4CF-DCD3-DA6C-05DC1E412F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63"/>
          <a:stretch>
            <a:fillRect/>
          </a:stretch>
        </p:blipFill>
        <p:spPr>
          <a:xfrm>
            <a:off x="5357946" y="7568005"/>
            <a:ext cx="1737299" cy="15481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6341F67-EA46-1307-406C-34979765E2A6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80000"/>
          </a:blip>
          <a:stretch>
            <a:fillRect/>
          </a:stretch>
        </p:blipFill>
        <p:spPr>
          <a:xfrm>
            <a:off x="-332587" y="-288913"/>
            <a:ext cx="8251910" cy="4615475"/>
          </a:xfrm>
          <a:prstGeom prst="rect">
            <a:avLst/>
          </a:prstGeom>
          <a:ln>
            <a:noFill/>
          </a:ln>
          <a:effectLst>
            <a:softEdge rad="190500"/>
          </a:effectLst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45C8BFB2-E7B6-42AC-0532-08790E07C810}"/>
              </a:ext>
            </a:extLst>
          </p:cNvPr>
          <p:cNvSpPr/>
          <p:nvPr/>
        </p:nvSpPr>
        <p:spPr>
          <a:xfrm>
            <a:off x="-14514" y="9630057"/>
            <a:ext cx="7574189" cy="1061756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443905D0-24F1-30ED-4933-AD24F06E1B6A}"/>
              </a:ext>
            </a:extLst>
          </p:cNvPr>
          <p:cNvSpPr/>
          <p:nvPr/>
        </p:nvSpPr>
        <p:spPr>
          <a:xfrm>
            <a:off x="-188682" y="1144498"/>
            <a:ext cx="59811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altLang="ja-JP" sz="3200" b="1" dirty="0">
                <a:ln w="0"/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『</a:t>
            </a:r>
            <a:r>
              <a:rPr lang="ja-JP" altLang="en-US" sz="5400" b="1" cap="none" spc="0" dirty="0">
                <a:ln w="0"/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英文解釈</a:t>
            </a:r>
            <a:r>
              <a:rPr lang="ja-JP" altLang="en-US" sz="3200" b="1" cap="none" spc="0" dirty="0">
                <a:ln w="0"/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の</a:t>
            </a:r>
            <a:r>
              <a:rPr lang="ja-JP" altLang="en-US" sz="5400" b="1" cap="none" spc="0" dirty="0">
                <a:ln w="0"/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技術</a:t>
            </a:r>
            <a:r>
              <a:rPr lang="en-US" altLang="ja-JP" sz="3200" b="1" cap="none" spc="0" dirty="0">
                <a:ln w="0"/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』</a:t>
            </a:r>
            <a:r>
              <a:rPr lang="ja-JP" altLang="en-US" sz="3200" b="1" cap="none" spc="0" dirty="0">
                <a:ln w="0"/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で</a:t>
            </a: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769EE7C9-0F63-F233-1EF3-127879EDB3E5}"/>
              </a:ext>
            </a:extLst>
          </p:cNvPr>
          <p:cNvSpPr/>
          <p:nvPr/>
        </p:nvSpPr>
        <p:spPr>
          <a:xfrm>
            <a:off x="-263925" y="2671967"/>
            <a:ext cx="41344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ja-JP" altLang="en-US" sz="4000" b="1" cap="none" spc="0" dirty="0">
                <a:ln w="0"/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　</a:t>
            </a:r>
            <a:r>
              <a:rPr lang="ja-JP" altLang="en-US" sz="5400" b="1" cap="none" spc="0" dirty="0">
                <a:ln w="0"/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差</a:t>
            </a:r>
            <a:r>
              <a:rPr lang="ja-JP" altLang="en-US" sz="3200" b="1" cap="none" spc="0" dirty="0">
                <a:ln w="0"/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を</a:t>
            </a:r>
            <a:r>
              <a:rPr lang="ja-JP" altLang="en-US" sz="4000" b="1" cap="none" spc="0" dirty="0">
                <a:ln w="0"/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つける</a:t>
            </a:r>
            <a:r>
              <a:rPr lang="ja-JP" altLang="en-US" sz="5400" b="1" i="1" cap="none" spc="0" dirty="0">
                <a:ln w="0"/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！</a:t>
            </a:r>
          </a:p>
        </p:txBody>
      </p:sp>
      <p:pic>
        <p:nvPicPr>
          <p:cNvPr id="19" name="図 18" descr="グラフィカル ユーザー インターフェイス, テキスト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8B2DE880-A5EE-9C32-801B-F39A981C185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29" y="4828500"/>
            <a:ext cx="1338878" cy="1821752"/>
          </a:xfrm>
          <a:prstGeom prst="rect">
            <a:avLst/>
          </a:prstGeom>
        </p:spPr>
      </p:pic>
      <p:pic>
        <p:nvPicPr>
          <p:cNvPr id="21" name="図 20" descr="テキスト&#10;&#10;AI 生成コンテンツは誤りを含む可能性があります。">
            <a:extLst>
              <a:ext uri="{FF2B5EF4-FFF2-40B4-BE49-F238E27FC236}">
                <a16:creationId xmlns:a16="http://schemas.microsoft.com/office/drawing/2014/main" id="{C8D9C055-82BA-9138-2107-AF3FA304CC8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085" y="7327079"/>
            <a:ext cx="1314827" cy="1789027"/>
          </a:xfrm>
          <a:prstGeom prst="rect">
            <a:avLst/>
          </a:prstGeom>
        </p:spPr>
      </p:pic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BF2AC442-C9D6-F069-1432-4D4EC6F9E681}"/>
              </a:ext>
            </a:extLst>
          </p:cNvPr>
          <p:cNvCxnSpPr/>
          <p:nvPr/>
        </p:nvCxnSpPr>
        <p:spPr>
          <a:xfrm>
            <a:off x="217714" y="6981371"/>
            <a:ext cx="702491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CA822371-D21D-2E4F-3BDD-4AABBB128020}"/>
              </a:ext>
            </a:extLst>
          </p:cNvPr>
          <p:cNvSpPr txBox="1"/>
          <p:nvPr/>
        </p:nvSpPr>
        <p:spPr>
          <a:xfrm>
            <a:off x="1803307" y="4615475"/>
            <a:ext cx="543249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>
                <a:ln>
                  <a:solidFill>
                    <a:srgbClr val="002060"/>
                  </a:solidFill>
                </a:ln>
                <a:solidFill>
                  <a:srgbClr val="FFFF00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★</a:t>
            </a:r>
            <a:r>
              <a:rPr kumimoji="1" lang="ja-JP" altLang="en-US" sz="3200" dirty="0">
                <a:solidFill>
                  <a:srgbClr val="002060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入門　英文解釈の技術</a:t>
            </a:r>
            <a:r>
              <a:rPr kumimoji="1" lang="en-US" altLang="ja-JP" sz="3200" b="1" dirty="0">
                <a:solidFill>
                  <a:srgbClr val="002060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70</a:t>
            </a:r>
          </a:p>
          <a:p>
            <a:endParaRPr kumimoji="1" lang="ja-JP" altLang="en-US" sz="1600" dirty="0"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r>
              <a:rPr kumimoji="1" lang="ja-JP" altLang="en-US" sz="160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英文読解の重要なエッセンスをマスター</a:t>
            </a:r>
          </a:p>
          <a:p>
            <a:endParaRPr kumimoji="1" lang="en-US" altLang="ja-JP" sz="1600" dirty="0"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r>
              <a:rPr kumimoji="1" lang="ja-JP" altLang="en-US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高１秋～高２におすすめ</a:t>
            </a:r>
            <a:endParaRPr kumimoji="1" lang="en-US" altLang="ja-JP" dirty="0"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5AA85884-201C-16F9-9F37-F06D9395F275}"/>
              </a:ext>
            </a:extLst>
          </p:cNvPr>
          <p:cNvSpPr txBox="1"/>
          <p:nvPr/>
        </p:nvSpPr>
        <p:spPr>
          <a:xfrm>
            <a:off x="1803307" y="7063648"/>
            <a:ext cx="5544781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>
                <a:ln>
                  <a:solidFill>
                    <a:srgbClr val="002060"/>
                  </a:solidFill>
                </a:ln>
                <a:solidFill>
                  <a:srgbClr val="FFC000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★</a:t>
            </a:r>
            <a:r>
              <a:rPr kumimoji="1" lang="ja-JP" altLang="en-US" sz="3200" dirty="0">
                <a:solidFill>
                  <a:srgbClr val="002060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基礎　英文解釈の技術</a:t>
            </a:r>
            <a:r>
              <a:rPr kumimoji="1" lang="en-US" altLang="ja-JP" sz="3200" b="1" dirty="0">
                <a:solidFill>
                  <a:srgbClr val="002060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100</a:t>
            </a:r>
          </a:p>
          <a:p>
            <a:endParaRPr kumimoji="1" lang="en-US" altLang="ja-JP" sz="1600" dirty="0"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r>
              <a:rPr kumimoji="1" lang="ja-JP" altLang="en-US" sz="160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入試レベルの英文読解テクニックをマスター</a:t>
            </a:r>
          </a:p>
          <a:p>
            <a:r>
              <a:rPr kumimoji="1" lang="ja-JP" altLang="en-US" sz="160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国公立大２次の和文英訳にも効果的</a:t>
            </a:r>
            <a:endParaRPr kumimoji="1" lang="en-US" altLang="ja-JP" sz="1600" dirty="0"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endParaRPr kumimoji="1" lang="en-US" altLang="ja-JP" sz="1600" dirty="0"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r>
              <a:rPr kumimoji="1" lang="ja-JP" altLang="en-US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高２秋～高３におすすめ</a:t>
            </a:r>
            <a:endParaRPr kumimoji="1" lang="en-US" altLang="ja-JP" dirty="0"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72651F30-F089-62B7-0E34-9A525167CE99}"/>
              </a:ext>
            </a:extLst>
          </p:cNvPr>
          <p:cNvSpPr txBox="1"/>
          <p:nvPr/>
        </p:nvSpPr>
        <p:spPr>
          <a:xfrm>
            <a:off x="2017486" y="10052924"/>
            <a:ext cx="53306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kumimoji="1" lang="ja-JP" altLang="en-US" sz="24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受講のお申込みは担当の先生まで</a:t>
            </a:r>
          </a:p>
        </p:txBody>
      </p:sp>
      <p:pic>
        <p:nvPicPr>
          <p:cNvPr id="35" name="図 34" descr="QR コード&#10;&#10;AI 生成コンテンツは誤りを含む可能性があります。">
            <a:extLst>
              <a:ext uri="{FF2B5EF4-FFF2-40B4-BE49-F238E27FC236}">
                <a16:creationId xmlns:a16="http://schemas.microsoft.com/office/drawing/2014/main" id="{975325C8-D648-827A-C60D-8F1CACAEACC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1371" y="5843277"/>
            <a:ext cx="916578" cy="916578"/>
          </a:xfrm>
          <a:prstGeom prst="rect">
            <a:avLst/>
          </a:prstGeom>
        </p:spPr>
      </p:pic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E31FDAD7-E54D-D37D-C667-90908CB5046A}"/>
              </a:ext>
            </a:extLst>
          </p:cNvPr>
          <p:cNvSpPr txBox="1"/>
          <p:nvPr/>
        </p:nvSpPr>
        <p:spPr>
          <a:xfrm>
            <a:off x="6025785" y="6663482"/>
            <a:ext cx="12168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講師：竹内　健</a:t>
            </a:r>
            <a:endParaRPr kumimoji="1" lang="ja-JP" altLang="en-US" sz="1050" dirty="0"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B0F1D9D6-FCA7-F4D1-BF8F-B350B2AA5BC2}"/>
              </a:ext>
            </a:extLst>
          </p:cNvPr>
          <p:cNvSpPr txBox="1"/>
          <p:nvPr/>
        </p:nvSpPr>
        <p:spPr>
          <a:xfrm>
            <a:off x="5913496" y="9132252"/>
            <a:ext cx="13223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講師：丸山　大地</a:t>
            </a:r>
            <a:endParaRPr kumimoji="1" lang="ja-JP" altLang="en-US" sz="1050" dirty="0"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1005FBB2-6839-1322-A4AE-9A04399AA737}"/>
              </a:ext>
            </a:extLst>
          </p:cNvPr>
          <p:cNvSpPr txBox="1"/>
          <p:nvPr/>
        </p:nvSpPr>
        <p:spPr>
          <a:xfrm>
            <a:off x="3772580" y="6669090"/>
            <a:ext cx="195586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05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授業映像はこちらから↑</a:t>
            </a:r>
          </a:p>
        </p:txBody>
      </p: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CD8D6786-32F8-7BB7-D920-03AF7F76A0FA}"/>
              </a:ext>
            </a:extLst>
          </p:cNvPr>
          <p:cNvSpPr txBox="1"/>
          <p:nvPr/>
        </p:nvSpPr>
        <p:spPr>
          <a:xfrm>
            <a:off x="3793368" y="9113949"/>
            <a:ext cx="195586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05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授業映像はこちらから↑</a:t>
            </a:r>
          </a:p>
        </p:txBody>
      </p: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661D97B4-8885-7A48-FAFB-CDA5C2CD35CD}"/>
              </a:ext>
            </a:extLst>
          </p:cNvPr>
          <p:cNvSpPr txBox="1"/>
          <p:nvPr/>
        </p:nvSpPr>
        <p:spPr>
          <a:xfrm>
            <a:off x="481004" y="6628294"/>
            <a:ext cx="17251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30</a:t>
            </a:r>
            <a:r>
              <a:rPr kumimoji="1" lang="ja-JP" altLang="en-US" sz="160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分✕</a:t>
            </a:r>
            <a:r>
              <a:rPr kumimoji="1" lang="en-US" altLang="ja-JP" sz="160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70</a:t>
            </a:r>
            <a:r>
              <a:rPr kumimoji="1" lang="ja-JP" altLang="en-US" sz="160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回</a:t>
            </a:r>
          </a:p>
        </p:txBody>
      </p: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819F764B-2B0A-446D-DCC3-BAFE3D611A96}"/>
              </a:ext>
            </a:extLst>
          </p:cNvPr>
          <p:cNvSpPr txBox="1"/>
          <p:nvPr/>
        </p:nvSpPr>
        <p:spPr>
          <a:xfrm>
            <a:off x="481004" y="9129660"/>
            <a:ext cx="55447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30</a:t>
            </a:r>
            <a:r>
              <a:rPr kumimoji="1" lang="ja-JP" altLang="en-US" sz="160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分✕</a:t>
            </a:r>
            <a:r>
              <a:rPr kumimoji="1" lang="en-US" altLang="ja-JP" sz="160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100</a:t>
            </a:r>
            <a:r>
              <a:rPr kumimoji="1" lang="ja-JP" altLang="en-US" sz="160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回</a:t>
            </a:r>
          </a:p>
        </p:txBody>
      </p:sp>
      <p:sp>
        <p:nvSpPr>
          <p:cNvPr id="59" name="テキスト ボックス 58">
            <a:extLst>
              <a:ext uri="{FF2B5EF4-FFF2-40B4-BE49-F238E27FC236}">
                <a16:creationId xmlns:a16="http://schemas.microsoft.com/office/drawing/2014/main" id="{2B1BB529-09C2-7FAA-5752-01B61AD58AB6}"/>
              </a:ext>
            </a:extLst>
          </p:cNvPr>
          <p:cNvSpPr txBox="1"/>
          <p:nvPr/>
        </p:nvSpPr>
        <p:spPr>
          <a:xfrm>
            <a:off x="59190" y="4260574"/>
            <a:ext cx="7341961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ja-JP" altLang="en-US" sz="120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単語や文法は覚えたのに、長文になると読めない。その原因は「英文の構造」が見えていないことかもしれません。</a:t>
            </a:r>
            <a:endParaRPr kumimoji="1" lang="en-US" altLang="ja-JP" sz="1200" dirty="0"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pPr algn="ctr"/>
            <a:endParaRPr kumimoji="1" lang="ja-JP" altLang="en-US" sz="9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16086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C5813559-6633-407C-F108-432EBE3A38BB}"/>
              </a:ext>
            </a:extLst>
          </p:cNvPr>
          <p:cNvSpPr/>
          <p:nvPr/>
        </p:nvSpPr>
        <p:spPr>
          <a:xfrm>
            <a:off x="246744" y="234663"/>
            <a:ext cx="7097486" cy="1710251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9F30B5B0-6209-2922-786D-CCAA55F152A3}"/>
              </a:ext>
            </a:extLst>
          </p:cNvPr>
          <p:cNvSpPr txBox="1"/>
          <p:nvPr/>
        </p:nvSpPr>
        <p:spPr>
          <a:xfrm>
            <a:off x="246743" y="2114252"/>
            <a:ext cx="7097485" cy="3711654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400" b="1" dirty="0">
                <a:solidFill>
                  <a:srgbClr val="002060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「英文解釈の技術」　５つのメリット</a:t>
            </a:r>
            <a:endParaRPr kumimoji="1" lang="en-US" altLang="ja-JP" sz="2400" b="1" dirty="0">
              <a:solidFill>
                <a:srgbClr val="002060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endParaRPr kumimoji="1" lang="en-US" altLang="ja-JP" sz="1200" dirty="0">
              <a:latin typeface="HGS教科書体" panose="02020600000000000000" pitchFamily="18" charset="-128"/>
              <a:ea typeface="HGS教科書体" panose="02020600000000000000" pitchFamily="18" charset="-128"/>
            </a:endParaRPr>
          </a:p>
          <a:p>
            <a:r>
              <a:rPr kumimoji="1" lang="en-US" altLang="ja-JP" sz="1400" dirty="0">
                <a:latin typeface="HGS教科書体" panose="02020600000000000000" pitchFamily="18" charset="-128"/>
                <a:ea typeface="HGS教科書体" panose="02020600000000000000" pitchFamily="18" charset="-128"/>
              </a:rPr>
              <a:t>	</a:t>
            </a:r>
            <a:r>
              <a:rPr kumimoji="1" lang="ja-JP" altLang="en-US" sz="1600" dirty="0">
                <a:effectLst/>
                <a:highlight>
                  <a:srgbClr val="FFFF00"/>
                </a:highlight>
                <a:latin typeface="HGｺﾞｼｯｸE" panose="020B0909000000000000" pitchFamily="49" charset="-128"/>
                <a:ea typeface="HGｺﾞｼｯｸE" panose="020B0909000000000000" pitchFamily="49" charset="-128"/>
              </a:rPr>
              <a:t>① 長文を速く正確に読める</a:t>
            </a:r>
            <a:r>
              <a:rPr kumimoji="1" lang="ja-JP" altLang="en-US" sz="1600" dirty="0">
                <a:effectLst/>
                <a:latin typeface="HGｺﾞｼｯｸE" panose="020B0909000000000000" pitchFamily="49" charset="-128"/>
                <a:ea typeface="HGｺﾞｼｯｸE" panose="020B0909000000000000" pitchFamily="49" charset="-128"/>
              </a:rPr>
              <a:t>　</a:t>
            </a:r>
          </a:p>
          <a:p>
            <a:r>
              <a:rPr kumimoji="1" lang="ja-JP" altLang="en-US" sz="1200" dirty="0">
                <a:effectLst/>
                <a:latin typeface="HGｺﾞｼｯｸE" panose="020B0909000000000000" pitchFamily="49" charset="-128"/>
                <a:ea typeface="HGｺﾞｼｯｸE" panose="020B0909000000000000" pitchFamily="49" charset="-128"/>
              </a:rPr>
              <a:t>　　</a:t>
            </a:r>
            <a:r>
              <a:rPr kumimoji="1" lang="en-US" altLang="ja-JP" sz="1200" dirty="0">
                <a:effectLst/>
                <a:latin typeface="HGｺﾞｼｯｸE" panose="020B0909000000000000" pitchFamily="49" charset="-128"/>
                <a:ea typeface="HGｺﾞｼｯｸE" panose="020B0909000000000000" pitchFamily="49" charset="-128"/>
              </a:rPr>
              <a:t>	</a:t>
            </a:r>
            <a:r>
              <a:rPr kumimoji="1" lang="ja-JP" altLang="en-US" sz="1200" dirty="0">
                <a:effectLst/>
                <a:latin typeface="HGｺﾞｼｯｸE" panose="020B0909000000000000" pitchFamily="49" charset="-128"/>
                <a:ea typeface="HGｺﾞｼｯｸE" panose="020B0909000000000000" pitchFamily="49" charset="-128"/>
              </a:rPr>
              <a:t>　文構造が見えることで、迷わず読めるようになります。</a:t>
            </a:r>
          </a:p>
          <a:p>
            <a:endParaRPr kumimoji="1" lang="ja-JP" altLang="en-US" sz="900" dirty="0">
              <a:effectLst/>
              <a:latin typeface="HGｺﾞｼｯｸE" panose="020B0909000000000000" pitchFamily="49" charset="-128"/>
              <a:ea typeface="HGｺﾞｼｯｸE" panose="020B0909000000000000" pitchFamily="49" charset="-128"/>
            </a:endParaRPr>
          </a:p>
          <a:p>
            <a:r>
              <a:rPr kumimoji="1" lang="en-US" altLang="ja-JP" sz="1400" dirty="0">
                <a:effectLst/>
                <a:latin typeface="HGｺﾞｼｯｸE" panose="020B0909000000000000" pitchFamily="49" charset="-128"/>
                <a:ea typeface="HGｺﾞｼｯｸE" panose="020B0909000000000000" pitchFamily="49" charset="-128"/>
              </a:rPr>
              <a:t>	</a:t>
            </a:r>
            <a:r>
              <a:rPr kumimoji="1" lang="ja-JP" altLang="en-US" sz="1600" dirty="0">
                <a:effectLst/>
                <a:highlight>
                  <a:srgbClr val="FFFF00"/>
                </a:highlight>
                <a:latin typeface="HGｺﾞｼｯｸE" panose="020B0909000000000000" pitchFamily="49" charset="-128"/>
                <a:ea typeface="HGｺﾞｼｯｸE" panose="020B0909000000000000" pitchFamily="49" charset="-128"/>
              </a:rPr>
              <a:t>② 誤読が減る</a:t>
            </a:r>
          </a:p>
          <a:p>
            <a:r>
              <a:rPr kumimoji="1" lang="ja-JP" altLang="en-US" sz="1200" dirty="0">
                <a:effectLst/>
                <a:latin typeface="HGｺﾞｼｯｸE" panose="020B0909000000000000" pitchFamily="49" charset="-128"/>
                <a:ea typeface="HGｺﾞｼｯｸE" panose="020B0909000000000000" pitchFamily="49" charset="-128"/>
              </a:rPr>
              <a:t>　　</a:t>
            </a:r>
            <a:r>
              <a:rPr kumimoji="1" lang="en-US" altLang="ja-JP" sz="1200" dirty="0">
                <a:effectLst/>
                <a:latin typeface="HGｺﾞｼｯｸE" panose="020B0909000000000000" pitchFamily="49" charset="-128"/>
                <a:ea typeface="HGｺﾞｼｯｸE" panose="020B0909000000000000" pitchFamily="49" charset="-128"/>
              </a:rPr>
              <a:t>	</a:t>
            </a:r>
            <a:r>
              <a:rPr kumimoji="1" lang="ja-JP" altLang="en-US" sz="1200" dirty="0">
                <a:effectLst/>
                <a:latin typeface="HGｺﾞｼｯｸE" panose="020B0909000000000000" pitchFamily="49" charset="-128"/>
                <a:ea typeface="HGｺﾞｼｯｸE" panose="020B0909000000000000" pitchFamily="49" charset="-128"/>
              </a:rPr>
              <a:t>　関係詞や倒置なども根拠を持って理解できます。</a:t>
            </a:r>
          </a:p>
          <a:p>
            <a:endParaRPr kumimoji="1" lang="ja-JP" altLang="en-US" sz="900" dirty="0">
              <a:effectLst/>
              <a:latin typeface="HGｺﾞｼｯｸE" panose="020B0909000000000000" pitchFamily="49" charset="-128"/>
              <a:ea typeface="HGｺﾞｼｯｸE" panose="020B0909000000000000" pitchFamily="49" charset="-128"/>
            </a:endParaRPr>
          </a:p>
          <a:p>
            <a:r>
              <a:rPr kumimoji="1" lang="en-US" altLang="ja-JP" sz="1400" dirty="0">
                <a:effectLst/>
                <a:latin typeface="HGｺﾞｼｯｸE" panose="020B0909000000000000" pitchFamily="49" charset="-128"/>
                <a:ea typeface="HGｺﾞｼｯｸE" panose="020B0909000000000000" pitchFamily="49" charset="-128"/>
              </a:rPr>
              <a:t>	</a:t>
            </a:r>
            <a:r>
              <a:rPr kumimoji="1" lang="ja-JP" altLang="en-US" sz="1600" dirty="0">
                <a:effectLst/>
                <a:highlight>
                  <a:srgbClr val="FFFF00"/>
                </a:highlight>
                <a:latin typeface="HGｺﾞｼｯｸE" panose="020B0909000000000000" pitchFamily="49" charset="-128"/>
                <a:ea typeface="HGｺﾞｼｯｸE" panose="020B0909000000000000" pitchFamily="49" charset="-128"/>
              </a:rPr>
              <a:t>③ 文法が得点力になる</a:t>
            </a:r>
          </a:p>
          <a:p>
            <a:r>
              <a:rPr kumimoji="1" lang="ja-JP" altLang="en-US" sz="1200" dirty="0">
                <a:effectLst/>
                <a:latin typeface="HGｺﾞｼｯｸE" panose="020B0909000000000000" pitchFamily="49" charset="-128"/>
                <a:ea typeface="HGｺﾞｼｯｸE" panose="020B0909000000000000" pitchFamily="49" charset="-128"/>
              </a:rPr>
              <a:t>　　</a:t>
            </a:r>
            <a:r>
              <a:rPr kumimoji="1" lang="en-US" altLang="ja-JP" sz="1200" dirty="0">
                <a:effectLst/>
                <a:latin typeface="HGｺﾞｼｯｸE" panose="020B0909000000000000" pitchFamily="49" charset="-128"/>
                <a:ea typeface="HGｺﾞｼｯｸE" panose="020B0909000000000000" pitchFamily="49" charset="-128"/>
              </a:rPr>
              <a:t>	</a:t>
            </a:r>
            <a:r>
              <a:rPr kumimoji="1" lang="ja-JP" altLang="en-US" sz="1200" dirty="0">
                <a:effectLst/>
                <a:latin typeface="HGｺﾞｼｯｸE" panose="020B0909000000000000" pitchFamily="49" charset="-128"/>
                <a:ea typeface="HGｺﾞｼｯｸE" panose="020B0909000000000000" pitchFamily="49" charset="-128"/>
              </a:rPr>
              <a:t>　知識が実際の長文読解で使えるようになります。</a:t>
            </a:r>
          </a:p>
          <a:p>
            <a:endParaRPr kumimoji="1" lang="ja-JP" altLang="en-US" sz="900" dirty="0">
              <a:effectLst/>
              <a:latin typeface="HGｺﾞｼｯｸE" panose="020B0909000000000000" pitchFamily="49" charset="-128"/>
              <a:ea typeface="HGｺﾞｼｯｸE" panose="020B0909000000000000" pitchFamily="49" charset="-128"/>
            </a:endParaRPr>
          </a:p>
          <a:p>
            <a:r>
              <a:rPr kumimoji="1" lang="en-US" altLang="ja-JP" sz="1400" dirty="0">
                <a:effectLst/>
                <a:latin typeface="HGｺﾞｼｯｸE" panose="020B0909000000000000" pitchFamily="49" charset="-128"/>
                <a:ea typeface="HGｺﾞｼｯｸE" panose="020B0909000000000000" pitchFamily="49" charset="-128"/>
              </a:rPr>
              <a:t>	</a:t>
            </a:r>
            <a:r>
              <a:rPr kumimoji="1" lang="ja-JP" altLang="en-US" sz="1600" dirty="0">
                <a:effectLst/>
                <a:highlight>
                  <a:srgbClr val="FFFF00"/>
                </a:highlight>
                <a:latin typeface="HGｺﾞｼｯｸE" panose="020B0909000000000000" pitchFamily="49" charset="-128"/>
                <a:ea typeface="HGｺﾞｼｯｸE" panose="020B0909000000000000" pitchFamily="49" charset="-128"/>
              </a:rPr>
              <a:t>④ 和訳・要約に強くなる</a:t>
            </a:r>
          </a:p>
          <a:p>
            <a:r>
              <a:rPr kumimoji="1" lang="ja-JP" altLang="en-US" sz="1200" dirty="0">
                <a:effectLst/>
                <a:latin typeface="HGｺﾞｼｯｸE" panose="020B0909000000000000" pitchFamily="49" charset="-128"/>
                <a:ea typeface="HGｺﾞｼｯｸE" panose="020B0909000000000000" pitchFamily="49" charset="-128"/>
              </a:rPr>
              <a:t>　　</a:t>
            </a:r>
            <a:r>
              <a:rPr kumimoji="1" lang="en-US" altLang="ja-JP" sz="1200" dirty="0">
                <a:effectLst/>
                <a:latin typeface="HGｺﾞｼｯｸE" panose="020B0909000000000000" pitchFamily="49" charset="-128"/>
                <a:ea typeface="HGｺﾞｼｯｸE" panose="020B0909000000000000" pitchFamily="49" charset="-128"/>
              </a:rPr>
              <a:t>	</a:t>
            </a:r>
            <a:r>
              <a:rPr kumimoji="1" lang="ja-JP" altLang="en-US" sz="1200" dirty="0">
                <a:effectLst/>
                <a:latin typeface="HGｺﾞｼｯｸE" panose="020B0909000000000000" pitchFamily="49" charset="-128"/>
                <a:ea typeface="HGｺﾞｼｯｸE" panose="020B0909000000000000" pitchFamily="49" charset="-128"/>
              </a:rPr>
              <a:t>　国公立二次や記述問題にも対応できます。</a:t>
            </a:r>
          </a:p>
          <a:p>
            <a:endParaRPr kumimoji="1" lang="ja-JP" altLang="en-US" sz="900" dirty="0">
              <a:effectLst/>
              <a:latin typeface="HGｺﾞｼｯｸE" panose="020B0909000000000000" pitchFamily="49" charset="-128"/>
              <a:ea typeface="HGｺﾞｼｯｸE" panose="020B0909000000000000" pitchFamily="49" charset="-128"/>
            </a:endParaRPr>
          </a:p>
          <a:p>
            <a:r>
              <a:rPr kumimoji="1" lang="en-US" altLang="ja-JP" sz="1400" dirty="0">
                <a:effectLst/>
                <a:latin typeface="HGｺﾞｼｯｸE" panose="020B0909000000000000" pitchFamily="49" charset="-128"/>
                <a:ea typeface="HGｺﾞｼｯｸE" panose="020B0909000000000000" pitchFamily="49" charset="-128"/>
              </a:rPr>
              <a:t>	</a:t>
            </a:r>
            <a:r>
              <a:rPr kumimoji="1" lang="ja-JP" altLang="en-US" sz="1600" dirty="0">
                <a:effectLst/>
                <a:highlight>
                  <a:srgbClr val="FFFF00"/>
                </a:highlight>
                <a:latin typeface="HGｺﾞｼｯｸE" panose="020B0909000000000000" pitchFamily="49" charset="-128"/>
                <a:ea typeface="HGｺﾞｼｯｸE" panose="020B0909000000000000" pitchFamily="49" charset="-128"/>
              </a:rPr>
              <a:t>⑤ 初見問題に対応できる</a:t>
            </a:r>
          </a:p>
          <a:p>
            <a:r>
              <a:rPr kumimoji="1" lang="ja-JP" altLang="en-US" sz="1200" dirty="0">
                <a:effectLst/>
                <a:latin typeface="HGｺﾞｼｯｸE" panose="020B0909000000000000" pitchFamily="49" charset="-128"/>
                <a:ea typeface="HGｺﾞｼｯｸE" panose="020B0909000000000000" pitchFamily="49" charset="-128"/>
              </a:rPr>
              <a:t>　　</a:t>
            </a:r>
            <a:r>
              <a:rPr kumimoji="1" lang="en-US" altLang="ja-JP" sz="1200" dirty="0">
                <a:effectLst/>
                <a:latin typeface="HGｺﾞｼｯｸE" panose="020B0909000000000000" pitchFamily="49" charset="-128"/>
                <a:ea typeface="HGｺﾞｼｯｸE" panose="020B0909000000000000" pitchFamily="49" charset="-128"/>
              </a:rPr>
              <a:t>	</a:t>
            </a:r>
            <a:r>
              <a:rPr kumimoji="1" lang="ja-JP" altLang="en-US" sz="1200" dirty="0">
                <a:effectLst/>
                <a:latin typeface="HGｺﾞｼｯｸE" panose="020B0909000000000000" pitchFamily="49" charset="-128"/>
                <a:ea typeface="HGｺﾞｼｯｸE" panose="020B0909000000000000" pitchFamily="49" charset="-128"/>
              </a:rPr>
              <a:t>　「知らない英文」でも構造から読み解ける力が身に</a:t>
            </a:r>
            <a:r>
              <a:rPr kumimoji="1" lang="ja-JP" altLang="en-US" sz="12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つきます。</a:t>
            </a:r>
            <a:endParaRPr kumimoji="1" lang="en-US" altLang="ja-JP" sz="1200" dirty="0">
              <a:latin typeface="HGｺﾞｼｯｸE" panose="020B0909000000000000" pitchFamily="49" charset="-128"/>
              <a:ea typeface="HGｺﾞｼｯｸE" panose="020B0909000000000000" pitchFamily="49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F20D6109-8CFB-61FD-C522-AC87BCAA8DBB}"/>
              </a:ext>
            </a:extLst>
          </p:cNvPr>
          <p:cNvSpPr txBox="1"/>
          <p:nvPr/>
        </p:nvSpPr>
        <p:spPr>
          <a:xfrm>
            <a:off x="592785" y="395935"/>
            <a:ext cx="6460021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「英文解釈の技術」　こんな人におすすめ！</a:t>
            </a:r>
            <a:endParaRPr kumimoji="1" lang="en-US" altLang="ja-JP" sz="16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endParaRPr kumimoji="1" lang="en-US" altLang="ja-JP" sz="8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r>
              <a:rPr kumimoji="1" lang="ja-JP" altLang="en-US" sz="14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✓ 長文になると急に読めなくなる　　✓ 英語の偏差値が</a:t>
            </a:r>
            <a:r>
              <a:rPr kumimoji="1" lang="en-US" altLang="ja-JP" sz="14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50</a:t>
            </a:r>
            <a:r>
              <a:rPr kumimoji="1" lang="ja-JP" altLang="en-US" sz="14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前後で伸び悩んでいる</a:t>
            </a:r>
            <a:endParaRPr kumimoji="1" lang="en-US" altLang="ja-JP" sz="14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endParaRPr kumimoji="1" lang="en-US" altLang="ja-JP" sz="8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r>
              <a:rPr kumimoji="1" lang="ja-JP" altLang="en-US" sz="14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✓ 模試で時間が足りない</a:t>
            </a:r>
            <a:r>
              <a:rPr kumimoji="1" lang="en-US" altLang="ja-JP" sz="14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		</a:t>
            </a:r>
            <a:r>
              <a:rPr kumimoji="1" lang="ja-JP" altLang="en-US" sz="14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✓ 国公立二次や難関私大を目指している</a:t>
            </a:r>
            <a:endParaRPr kumimoji="1" lang="en-US" altLang="ja-JP" sz="14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endParaRPr kumimoji="1" lang="en-US" altLang="ja-JP" sz="800" dirty="0">
              <a:solidFill>
                <a:schemeClr val="bg1"/>
              </a:solidFill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  <a:p>
            <a:r>
              <a:rPr kumimoji="1" lang="ja-JP" altLang="en-US" sz="14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✓ 英語を得点源にしたい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A19E3F93-26E8-A8D4-D3F2-6736E5237D3B}"/>
              </a:ext>
            </a:extLst>
          </p:cNvPr>
          <p:cNvSpPr txBox="1"/>
          <p:nvPr/>
        </p:nvSpPr>
        <p:spPr>
          <a:xfrm>
            <a:off x="87089" y="5877059"/>
            <a:ext cx="3490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>
                <a:ln>
                  <a:solidFill>
                    <a:srgbClr val="002060"/>
                  </a:solidFill>
                </a:ln>
                <a:solidFill>
                  <a:srgbClr val="FFFF00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★</a:t>
            </a:r>
            <a:r>
              <a:rPr kumimoji="1" lang="ja-JP" altLang="en-US" sz="2000" dirty="0">
                <a:solidFill>
                  <a:srgbClr val="002060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入門　英文解釈の技術</a:t>
            </a:r>
            <a:r>
              <a:rPr kumimoji="1" lang="en-US" altLang="ja-JP" sz="2000" b="1" dirty="0">
                <a:solidFill>
                  <a:srgbClr val="002060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70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6D104C15-C5E8-4E60-1539-30AA083E22C1}"/>
              </a:ext>
            </a:extLst>
          </p:cNvPr>
          <p:cNvSpPr txBox="1"/>
          <p:nvPr/>
        </p:nvSpPr>
        <p:spPr>
          <a:xfrm>
            <a:off x="3779837" y="5877059"/>
            <a:ext cx="37798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>
                <a:ln>
                  <a:solidFill>
                    <a:srgbClr val="002060"/>
                  </a:solidFill>
                </a:ln>
                <a:solidFill>
                  <a:srgbClr val="FFC000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★</a:t>
            </a:r>
            <a:r>
              <a:rPr kumimoji="1" lang="ja-JP" altLang="en-US" sz="2000" dirty="0">
                <a:solidFill>
                  <a:srgbClr val="002060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基礎　英文解釈の技術</a:t>
            </a:r>
            <a:r>
              <a:rPr kumimoji="1" lang="en-US" altLang="ja-JP" sz="2000" b="1" dirty="0">
                <a:solidFill>
                  <a:srgbClr val="002060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100</a:t>
            </a:r>
          </a:p>
        </p:txBody>
      </p: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9119E069-9F34-2190-9B80-A70B308A1D09}"/>
              </a:ext>
            </a:extLst>
          </p:cNvPr>
          <p:cNvCxnSpPr>
            <a:cxnSpLocks/>
          </p:cNvCxnSpPr>
          <p:nvPr/>
        </p:nvCxnSpPr>
        <p:spPr>
          <a:xfrm>
            <a:off x="3736879" y="5877059"/>
            <a:ext cx="0" cy="4449464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E5BFB08A-C2F5-E137-B12E-2A8CAA2360DA}"/>
              </a:ext>
            </a:extLst>
          </p:cNvPr>
          <p:cNvSpPr txBox="1"/>
          <p:nvPr/>
        </p:nvSpPr>
        <p:spPr>
          <a:xfrm>
            <a:off x="-44675" y="6323275"/>
            <a:ext cx="3780970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 ・SとVを発見する技術</a:t>
            </a:r>
          </a:p>
          <a:p>
            <a:r>
              <a:rPr lang="ja-JP" altLang="en-US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 ・文の主要素の把握</a:t>
            </a:r>
          </a:p>
          <a:p>
            <a:r>
              <a:rPr lang="ja-JP" altLang="en-US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 ・等位接続詞の働き</a:t>
            </a:r>
          </a:p>
          <a:p>
            <a:r>
              <a:rPr lang="ja-JP" altLang="en-US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 ・時間関係の把握</a:t>
            </a:r>
          </a:p>
          <a:p>
            <a:r>
              <a:rPr lang="ja-JP" altLang="en-US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 ・従属節の把握</a:t>
            </a:r>
          </a:p>
          <a:p>
            <a:r>
              <a:rPr lang="ja-JP" altLang="en-US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 ・関係詞節の把握</a:t>
            </a:r>
          </a:p>
          <a:p>
            <a:r>
              <a:rPr lang="ja-JP" altLang="en-US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 ・関係詞の省略</a:t>
            </a:r>
          </a:p>
          <a:p>
            <a:r>
              <a:rPr lang="ja-JP" altLang="en-US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 ・同格節の把握</a:t>
            </a:r>
          </a:p>
          <a:p>
            <a:r>
              <a:rPr lang="ja-JP" altLang="en-US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 ・Itis～that-節の把握</a:t>
            </a:r>
          </a:p>
          <a:p>
            <a:r>
              <a:rPr lang="ja-JP" altLang="en-US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 ・準動詞の把握</a:t>
            </a:r>
          </a:p>
          <a:p>
            <a:r>
              <a:rPr lang="ja-JP" altLang="en-US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 ・with構文の把握</a:t>
            </a:r>
          </a:p>
          <a:p>
            <a:r>
              <a:rPr lang="ja-JP" altLang="en-US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 ・比較構文の把握</a:t>
            </a:r>
          </a:p>
          <a:p>
            <a:r>
              <a:rPr lang="ja-JP" altLang="en-US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 ・仮定法の把握</a:t>
            </a:r>
          </a:p>
          <a:p>
            <a:r>
              <a:rPr lang="ja-JP" altLang="en-US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 ・倒置構文の把握</a:t>
            </a:r>
          </a:p>
          <a:p>
            <a:endParaRPr lang="ja-JP" altLang="en-US" dirty="0"/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CFDEC570-6211-9D90-F48F-015E39F535F3}"/>
              </a:ext>
            </a:extLst>
          </p:cNvPr>
          <p:cNvSpPr txBox="1"/>
          <p:nvPr/>
        </p:nvSpPr>
        <p:spPr>
          <a:xfrm>
            <a:off x="2403287" y="6313869"/>
            <a:ext cx="1290635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ja-JP" altLang="en-US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4テーマ</a:t>
            </a:r>
          </a:p>
          <a:p>
            <a:pPr algn="r"/>
            <a:r>
              <a:rPr lang="ja-JP" altLang="en-US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 12テーマ</a:t>
            </a:r>
          </a:p>
          <a:p>
            <a:pPr algn="r"/>
            <a:r>
              <a:rPr lang="ja-JP" altLang="en-US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 3テーマ</a:t>
            </a:r>
          </a:p>
          <a:p>
            <a:pPr algn="r"/>
            <a:r>
              <a:rPr lang="ja-JP" altLang="en-US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 1テーマ</a:t>
            </a:r>
          </a:p>
          <a:p>
            <a:pPr algn="r"/>
            <a:r>
              <a:rPr lang="ja-JP" altLang="en-US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 12テーマ</a:t>
            </a:r>
          </a:p>
          <a:p>
            <a:pPr algn="r"/>
            <a:r>
              <a:rPr lang="ja-JP" altLang="en-US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 9テーマ</a:t>
            </a:r>
          </a:p>
          <a:p>
            <a:pPr algn="r"/>
            <a:r>
              <a:rPr lang="ja-JP" altLang="en-US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 2テーマ</a:t>
            </a:r>
          </a:p>
          <a:p>
            <a:pPr algn="r"/>
            <a:r>
              <a:rPr lang="ja-JP" altLang="en-US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 1テーマ</a:t>
            </a:r>
          </a:p>
          <a:p>
            <a:pPr algn="r"/>
            <a:r>
              <a:rPr lang="ja-JP" altLang="en-US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 5テーマ</a:t>
            </a:r>
          </a:p>
          <a:p>
            <a:pPr algn="r"/>
            <a:r>
              <a:rPr lang="ja-JP" altLang="en-US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 14テーマ</a:t>
            </a:r>
          </a:p>
          <a:p>
            <a:pPr algn="r"/>
            <a:r>
              <a:rPr lang="ja-JP" altLang="en-US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 1テーマ</a:t>
            </a:r>
          </a:p>
          <a:p>
            <a:pPr algn="r"/>
            <a:r>
              <a:rPr lang="ja-JP" altLang="en-US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 3テーマ</a:t>
            </a:r>
          </a:p>
          <a:p>
            <a:pPr algn="r"/>
            <a:r>
              <a:rPr lang="ja-JP" altLang="en-US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 1テーマ</a:t>
            </a:r>
          </a:p>
          <a:p>
            <a:pPr algn="r"/>
            <a:r>
              <a:rPr lang="ja-JP" altLang="en-US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 2テーマ</a:t>
            </a:r>
          </a:p>
          <a:p>
            <a:pPr algn="r"/>
            <a:endParaRPr lang="ja-JP" altLang="en-US" dirty="0">
              <a:latin typeface="HGｺﾞｼｯｸE" panose="020B0909000000000000" pitchFamily="49" charset="-128"/>
              <a:ea typeface="HGｺﾞｼｯｸE" panose="020B0909000000000000" pitchFamily="49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079C185B-ECFC-556D-2B53-07567FA5E459}"/>
              </a:ext>
            </a:extLst>
          </p:cNvPr>
          <p:cNvSpPr txBox="1"/>
          <p:nvPr/>
        </p:nvSpPr>
        <p:spPr>
          <a:xfrm>
            <a:off x="3810034" y="6307886"/>
            <a:ext cx="3802742" cy="4278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・SとVを発見する技術</a:t>
            </a:r>
          </a:p>
          <a:p>
            <a:r>
              <a:rPr lang="ja-JP" altLang="en-US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・文の要素をつかむ技術</a:t>
            </a:r>
          </a:p>
          <a:p>
            <a:r>
              <a:rPr lang="ja-JP" altLang="en-US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・関係詞節の把握</a:t>
            </a:r>
          </a:p>
          <a:p>
            <a:r>
              <a:rPr lang="ja-JP" altLang="en-US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・共通関係の把握</a:t>
            </a:r>
          </a:p>
          <a:p>
            <a:r>
              <a:rPr lang="ja-JP" altLang="en-US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・省略の見抜き方</a:t>
            </a:r>
          </a:p>
          <a:p>
            <a:r>
              <a:rPr lang="ja-JP" altLang="en-US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・埋没ＳＰの発見</a:t>
            </a:r>
          </a:p>
          <a:p>
            <a:r>
              <a:rPr lang="ja-JP" altLang="en-US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・副詞的so that の把握</a:t>
            </a:r>
          </a:p>
          <a:p>
            <a:r>
              <a:rPr lang="ja-JP" altLang="en-US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・準動詞のSP関係の把握</a:t>
            </a:r>
          </a:p>
          <a:p>
            <a:r>
              <a:rPr lang="ja-JP" altLang="en-US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・with構文の把握</a:t>
            </a:r>
          </a:p>
          <a:p>
            <a:r>
              <a:rPr lang="ja-JP" altLang="en-US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・名詞・名詞構文の把握</a:t>
            </a:r>
          </a:p>
          <a:p>
            <a:r>
              <a:rPr lang="ja-JP" altLang="en-US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・仮定法の把握</a:t>
            </a:r>
          </a:p>
          <a:p>
            <a:r>
              <a:rPr lang="ja-JP" altLang="en-US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・比較表現の把握</a:t>
            </a:r>
          </a:p>
          <a:p>
            <a:r>
              <a:rPr lang="ja-JP" altLang="en-US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・複雑な修飾関係の把握</a:t>
            </a:r>
          </a:p>
          <a:p>
            <a:r>
              <a:rPr lang="ja-JP" altLang="en-US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・否定構文の把握</a:t>
            </a:r>
          </a:p>
          <a:p>
            <a:r>
              <a:rPr lang="ja-JP" altLang="en-US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・倒置構文の把握</a:t>
            </a:r>
          </a:p>
          <a:p>
            <a:r>
              <a:rPr lang="ja-JP" altLang="en-US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・挿入構文の把握</a:t>
            </a:r>
          </a:p>
          <a:p>
            <a:r>
              <a:rPr lang="ja-JP" altLang="en-US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・そのほかの重要表現</a:t>
            </a: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5D69678F-B414-0A52-9F3D-959A6B5B350D}"/>
              </a:ext>
            </a:extLst>
          </p:cNvPr>
          <p:cNvSpPr txBox="1"/>
          <p:nvPr/>
        </p:nvSpPr>
        <p:spPr>
          <a:xfrm>
            <a:off x="6054215" y="6320711"/>
            <a:ext cx="1290635" cy="43704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ja-JP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2</a:t>
            </a:r>
            <a:r>
              <a:rPr lang="ja-JP" altLang="en-US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テーマ</a:t>
            </a:r>
          </a:p>
          <a:p>
            <a:pPr algn="r"/>
            <a:r>
              <a:rPr lang="ja-JP" altLang="en-US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 1</a:t>
            </a:r>
            <a:r>
              <a:rPr lang="en-US" altLang="ja-JP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8</a:t>
            </a:r>
            <a:r>
              <a:rPr lang="ja-JP" altLang="en-US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テーマ</a:t>
            </a:r>
          </a:p>
          <a:p>
            <a:pPr algn="r"/>
            <a:r>
              <a:rPr lang="ja-JP" altLang="en-US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 </a:t>
            </a:r>
            <a:r>
              <a:rPr lang="en-US" altLang="ja-JP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1</a:t>
            </a:r>
            <a:r>
              <a:rPr lang="ja-JP" altLang="en-US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3テーマ</a:t>
            </a:r>
          </a:p>
          <a:p>
            <a:pPr algn="r"/>
            <a:r>
              <a:rPr lang="ja-JP" altLang="en-US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 </a:t>
            </a:r>
            <a:r>
              <a:rPr lang="en-US" altLang="ja-JP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8</a:t>
            </a:r>
            <a:r>
              <a:rPr lang="ja-JP" altLang="en-US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テーマ</a:t>
            </a:r>
          </a:p>
          <a:p>
            <a:pPr algn="r"/>
            <a:r>
              <a:rPr lang="ja-JP" altLang="en-US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 </a:t>
            </a:r>
            <a:r>
              <a:rPr lang="en-US" altLang="ja-JP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4</a:t>
            </a:r>
            <a:r>
              <a:rPr lang="ja-JP" altLang="en-US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テーマ</a:t>
            </a:r>
          </a:p>
          <a:p>
            <a:pPr algn="r"/>
            <a:r>
              <a:rPr lang="ja-JP" altLang="en-US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 </a:t>
            </a:r>
            <a:r>
              <a:rPr lang="en-US" altLang="ja-JP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6</a:t>
            </a:r>
            <a:r>
              <a:rPr lang="ja-JP" altLang="en-US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テーマ</a:t>
            </a:r>
          </a:p>
          <a:p>
            <a:pPr algn="r"/>
            <a:r>
              <a:rPr lang="ja-JP" altLang="en-US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 </a:t>
            </a:r>
            <a:r>
              <a:rPr lang="en-US" altLang="ja-JP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4</a:t>
            </a:r>
            <a:r>
              <a:rPr lang="ja-JP" altLang="en-US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テーマ</a:t>
            </a:r>
          </a:p>
          <a:p>
            <a:pPr algn="r"/>
            <a:r>
              <a:rPr lang="ja-JP" altLang="en-US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 1</a:t>
            </a:r>
            <a:r>
              <a:rPr lang="en-US" altLang="ja-JP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3</a:t>
            </a:r>
            <a:r>
              <a:rPr lang="ja-JP" altLang="en-US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テーマ</a:t>
            </a:r>
          </a:p>
          <a:p>
            <a:pPr algn="r"/>
            <a:r>
              <a:rPr lang="ja-JP" altLang="en-US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 </a:t>
            </a:r>
            <a:r>
              <a:rPr lang="en-US" altLang="ja-JP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1</a:t>
            </a:r>
            <a:r>
              <a:rPr lang="ja-JP" altLang="en-US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テーマ</a:t>
            </a:r>
          </a:p>
          <a:p>
            <a:pPr algn="r"/>
            <a:r>
              <a:rPr lang="ja-JP" altLang="en-US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 </a:t>
            </a:r>
            <a:r>
              <a:rPr lang="en-US" altLang="ja-JP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3</a:t>
            </a:r>
            <a:r>
              <a:rPr lang="ja-JP" altLang="en-US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テーマ</a:t>
            </a:r>
          </a:p>
          <a:p>
            <a:pPr algn="r"/>
            <a:r>
              <a:rPr lang="ja-JP" altLang="en-US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 </a:t>
            </a:r>
            <a:r>
              <a:rPr lang="en-US" altLang="ja-JP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5</a:t>
            </a:r>
            <a:r>
              <a:rPr lang="ja-JP" altLang="en-US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テーマ</a:t>
            </a:r>
          </a:p>
          <a:p>
            <a:pPr algn="r"/>
            <a:r>
              <a:rPr lang="ja-JP" altLang="en-US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 </a:t>
            </a:r>
            <a:r>
              <a:rPr lang="en-US" altLang="ja-JP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6</a:t>
            </a:r>
            <a:r>
              <a:rPr lang="ja-JP" altLang="en-US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テーマ</a:t>
            </a:r>
          </a:p>
          <a:p>
            <a:pPr algn="r"/>
            <a:r>
              <a:rPr lang="ja-JP" altLang="en-US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 </a:t>
            </a:r>
            <a:r>
              <a:rPr lang="en-US" altLang="ja-JP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2</a:t>
            </a:r>
            <a:r>
              <a:rPr lang="ja-JP" altLang="en-US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テーマ</a:t>
            </a:r>
          </a:p>
          <a:p>
            <a:pPr algn="r"/>
            <a:r>
              <a:rPr lang="ja-JP" altLang="en-US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 </a:t>
            </a:r>
            <a:r>
              <a:rPr lang="en-US" altLang="ja-JP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3</a:t>
            </a:r>
            <a:r>
              <a:rPr lang="ja-JP" altLang="en-US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テーマ</a:t>
            </a:r>
          </a:p>
          <a:p>
            <a:pPr algn="r"/>
            <a:r>
              <a:rPr lang="ja-JP" altLang="en-US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 </a:t>
            </a:r>
            <a:r>
              <a:rPr lang="en-US" altLang="ja-JP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6</a:t>
            </a:r>
            <a:r>
              <a:rPr lang="ja-JP" altLang="en-US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テーマ</a:t>
            </a:r>
          </a:p>
          <a:p>
            <a:pPr algn="r"/>
            <a:r>
              <a:rPr lang="ja-JP" altLang="en-US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 </a:t>
            </a:r>
            <a:r>
              <a:rPr lang="en-US" altLang="ja-JP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2</a:t>
            </a:r>
            <a:r>
              <a:rPr lang="ja-JP" altLang="en-US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テーマ</a:t>
            </a:r>
          </a:p>
          <a:p>
            <a:pPr algn="r"/>
            <a:r>
              <a:rPr lang="ja-JP" altLang="en-US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 </a:t>
            </a:r>
            <a:r>
              <a:rPr lang="en-US" altLang="ja-JP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4</a:t>
            </a:r>
            <a:r>
              <a:rPr lang="ja-JP" altLang="en-US" sz="1600" dirty="0">
                <a:latin typeface="HGｺﾞｼｯｸE" panose="020B0909000000000000" pitchFamily="49" charset="-128"/>
                <a:ea typeface="HGｺﾞｼｯｸE" panose="020B0909000000000000" pitchFamily="49" charset="-128"/>
              </a:rPr>
              <a:t>テーマ</a:t>
            </a:r>
          </a:p>
        </p:txBody>
      </p:sp>
    </p:spTree>
    <p:extLst>
      <p:ext uri="{BB962C8B-B14F-4D97-AF65-F5344CB8AC3E}">
        <p14:creationId xmlns:p14="http://schemas.microsoft.com/office/powerpoint/2010/main" val="4943236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352</TotalTime>
  <Words>907</Words>
  <Application>Microsoft Office PowerPoint</Application>
  <PresentationFormat>ユーザー設定</PresentationFormat>
  <Paragraphs>154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11" baseType="lpstr">
      <vt:lpstr>HGPｺﾞｼｯｸE</vt:lpstr>
      <vt:lpstr>HGS教科書体</vt:lpstr>
      <vt:lpstr>HGｺﾞｼｯｸE</vt:lpstr>
      <vt:lpstr>游ゴシック</vt:lpstr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ウイング ネツト</dc:creator>
  <cp:lastModifiedBy>pcuser</cp:lastModifiedBy>
  <cp:revision>10</cp:revision>
  <cp:lastPrinted>2026-08-18T06:50:38Z</cp:lastPrinted>
  <dcterms:created xsi:type="dcterms:W3CDTF">2020-10-08T00:52:41Z</dcterms:created>
  <dcterms:modified xsi:type="dcterms:W3CDTF">2026-08-21T05:03:28Z</dcterms:modified>
</cp:coreProperties>
</file>